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8"/>
  </p:notesMasterIdLst>
  <p:sldIdLst>
    <p:sldId id="256" r:id="rId2"/>
    <p:sldId id="268" r:id="rId3"/>
    <p:sldId id="269" r:id="rId4"/>
    <p:sldId id="259" r:id="rId5"/>
    <p:sldId id="324" r:id="rId6"/>
    <p:sldId id="318" r:id="rId7"/>
    <p:sldId id="323" r:id="rId8"/>
    <p:sldId id="325" r:id="rId9"/>
    <p:sldId id="326" r:id="rId10"/>
    <p:sldId id="327" r:id="rId11"/>
    <p:sldId id="263" r:id="rId12"/>
    <p:sldId id="262" r:id="rId13"/>
    <p:sldId id="317" r:id="rId14"/>
    <p:sldId id="321" r:id="rId15"/>
    <p:sldId id="283" r:id="rId16"/>
    <p:sldId id="322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AF40D5-846A-470D-AC24-93C13D7DB18E}">
  <a:tblStyle styleId="{20AF40D5-846A-470D-AC24-93C13D7DB1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464" autoAdjust="0"/>
  </p:normalViewPr>
  <p:slideViewPr>
    <p:cSldViewPr snapToGrid="0" showGuides="1">
      <p:cViewPr varScale="1">
        <p:scale>
          <a:sx n="110" d="100"/>
          <a:sy n="110" d="100"/>
        </p:scale>
        <p:origin x="600" y="62"/>
      </p:cViewPr>
      <p:guideLst>
        <p:guide orient="horz" pos="1620"/>
        <p:guide pos="1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96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3a4e2104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3a4e2104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675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03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9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a4e21041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a4e21041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01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2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89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582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04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500" y="669075"/>
            <a:ext cx="6202500" cy="1647600"/>
          </a:xfrm>
          <a:prstGeom prst="rect">
            <a:avLst/>
          </a:prstGeom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500" y="2525763"/>
            <a:ext cx="5148900" cy="37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5571" b="42455"/>
          <a:stretch/>
        </p:blipFill>
        <p:spPr>
          <a:xfrm>
            <a:off x="-381000" y="2431450"/>
            <a:ext cx="4886199" cy="29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6947" r="21538" b="25843"/>
          <a:stretch/>
        </p:blipFill>
        <p:spPr>
          <a:xfrm>
            <a:off x="-381000" y="2083475"/>
            <a:ext cx="4710400" cy="33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95027">
            <a:off x="6854736" y="-225578"/>
            <a:ext cx="4364262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r="22124"/>
          <a:stretch/>
        </p:blipFill>
        <p:spPr>
          <a:xfrm rot="191719">
            <a:off x="1638304" y="446325"/>
            <a:ext cx="7121174" cy="44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2">
            <a:alphaModFix/>
          </a:blip>
          <a:srcRect r="22124"/>
          <a:stretch/>
        </p:blipFill>
        <p:spPr>
          <a:xfrm rot="5400000">
            <a:off x="-1495421" y="160573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l="44395"/>
          <a:stretch/>
        </p:blipFill>
        <p:spPr>
          <a:xfrm rot="-7368104">
            <a:off x="-218962" y="3658248"/>
            <a:ext cx="1297399" cy="160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900003">
            <a:off x="6802609" y="-928155"/>
            <a:ext cx="4364263" cy="295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76325" y="593961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433975" y="1080273"/>
            <a:ext cx="2252400" cy="12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 flipH="1">
            <a:off x="343397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343400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2886">
            <a:off x="6325337" y="-940440"/>
            <a:ext cx="4364260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6775" y="396593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984600"/>
            <a:ext cx="6687000" cy="316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47072">
            <a:off x="2180235" y="-1674878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085850" y="-3922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8650" y="368018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02210">
            <a:off x="-1566554" y="-1835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128">
            <a:off x="137418" y="4450345"/>
            <a:ext cx="1603886" cy="129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276475" y="-107514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 hasCustomPrompt="1"/>
          </p:nvPr>
        </p:nvSpPr>
        <p:spPr>
          <a:xfrm>
            <a:off x="3401775" y="1077543"/>
            <a:ext cx="2252400" cy="1191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 flipH="1">
            <a:off x="71322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71325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524125" y="-5508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02210">
            <a:off x="2805421" y="-24876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l="676" t="1351" r="-9727" b="-29"/>
          <a:stretch/>
        </p:blipFill>
        <p:spPr>
          <a:xfrm rot="5267340">
            <a:off x="3261593" y="4351381"/>
            <a:ext cx="2100541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1252019">
            <a:off x="8199410" y="3857912"/>
            <a:ext cx="1271681" cy="1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 hasCustomPrompt="1"/>
          </p:nvPr>
        </p:nvSpPr>
        <p:spPr>
          <a:xfrm>
            <a:off x="6132675" y="1083550"/>
            <a:ext cx="2252400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 flipH="1">
            <a:off x="3400100" y="28122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 flipH="1">
            <a:off x="3400125" y="36103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 l="38737" r="-431"/>
          <a:stretch/>
        </p:blipFill>
        <p:spPr>
          <a:xfrm rot="-9000006">
            <a:off x="-827948" y="3982956"/>
            <a:ext cx="2000826" cy="223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38675" y="-13753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3687" y="-1458487"/>
            <a:ext cx="2511457" cy="20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1961001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2"/>
          </p:nvPr>
        </p:nvSpPr>
        <p:spPr>
          <a:xfrm>
            <a:off x="1961000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1961001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1961000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1961001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6"/>
          </p:nvPr>
        </p:nvSpPr>
        <p:spPr>
          <a:xfrm>
            <a:off x="1961000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7"/>
          </p:nvPr>
        </p:nvSpPr>
        <p:spPr>
          <a:xfrm>
            <a:off x="5272326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8"/>
          </p:nvPr>
        </p:nvSpPr>
        <p:spPr>
          <a:xfrm>
            <a:off x="5272325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9"/>
          </p:nvPr>
        </p:nvSpPr>
        <p:spPr>
          <a:xfrm>
            <a:off x="5272326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3"/>
          </p:nvPr>
        </p:nvSpPr>
        <p:spPr>
          <a:xfrm>
            <a:off x="5272325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4"/>
          </p:nvPr>
        </p:nvSpPr>
        <p:spPr>
          <a:xfrm>
            <a:off x="5272326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5"/>
          </p:nvPr>
        </p:nvSpPr>
        <p:spPr>
          <a:xfrm>
            <a:off x="5272325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996775" y="2228200"/>
            <a:ext cx="5022900" cy="121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996775" y="3575125"/>
            <a:ext cx="488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Gemunu Libre"/>
              <a:ea typeface="Gemunu Libre"/>
              <a:cs typeface="Gemunu Libre"/>
              <a:sym typeface="Gemunu Libr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-9000026">
            <a:off x="-149972" y="3968288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6">
            <a:alphaModFix/>
          </a:blip>
          <a:srcRect l="-22010" b="-300"/>
          <a:stretch/>
        </p:blipFill>
        <p:spPr>
          <a:xfrm rot="899991">
            <a:off x="5139024" y="-797731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92206">
            <a:off x="5521236" y="2536672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8">
            <a:alphaModFix/>
          </a:blip>
          <a:srcRect r="22124"/>
          <a:stretch/>
        </p:blipFill>
        <p:spPr>
          <a:xfrm rot="10800000">
            <a:off x="4581528" y="-1931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-9000026">
            <a:off x="-64247" y="-279862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899991">
            <a:off x="-2890551" y="3412319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r="22124"/>
          <a:stretch/>
        </p:blipFill>
        <p:spPr>
          <a:xfrm rot="10800000">
            <a:off x="2276478" y="-1599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rbitron"/>
              <a:buNone/>
              <a:defRPr sz="3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62" r:id="rId6"/>
    <p:sldLayoutId id="2147483669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chrome-extension/efaidnbmnnnibpcajpcglclefindmkaj/https:/catedras.facet.unt.edu.ar/de/wp-content/uploads/sites/61/2015/01/VLSI-1.pdf" TargetMode="External"/><Relationship Id="rId4" Type="http://schemas.openxmlformats.org/officeDocument/2006/relationships/hyperlink" Target="http://chrome-extension/efaidnbmnnnibpcajpcglclefindmkaj/http:/cimogsys.espoch.edu.ec/direccion-publicaciones/public/docs/books/2019-09-19-195937-96%20Introducci%C3%B3n%20al%20VHDL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920704E-EF47-47C8-9B66-29A352945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322"/>
          <a:stretch/>
        </p:blipFill>
        <p:spPr>
          <a:xfrm>
            <a:off x="4910940" y="0"/>
            <a:ext cx="4233060" cy="5139899"/>
          </a:xfrm>
          <a:prstGeom prst="rect">
            <a:avLst/>
          </a:prstGeom>
        </p:spPr>
      </p:pic>
      <p:sp>
        <p:nvSpPr>
          <p:cNvPr id="13" name="Google Shape;259;p34">
            <a:extLst>
              <a:ext uri="{FF2B5EF4-FFF2-40B4-BE49-F238E27FC236}">
                <a16:creationId xmlns:a16="http://schemas.microsoft.com/office/drawing/2014/main" id="{95DD6B40-9DD4-47D1-847F-E8491BB1A325}"/>
              </a:ext>
            </a:extLst>
          </p:cNvPr>
          <p:cNvSpPr/>
          <p:nvPr/>
        </p:nvSpPr>
        <p:spPr>
          <a:xfrm>
            <a:off x="4568190" y="0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" name="Google Shape;263;p34">
            <a:extLst>
              <a:ext uri="{FF2B5EF4-FFF2-40B4-BE49-F238E27FC236}">
                <a16:creationId xmlns:a16="http://schemas.microsoft.com/office/drawing/2014/main" id="{F4C0CC08-58C8-4945-AE2D-B0BAFC098D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4;p34">
            <a:extLst>
              <a:ext uri="{FF2B5EF4-FFF2-40B4-BE49-F238E27FC236}">
                <a16:creationId xmlns:a16="http://schemas.microsoft.com/office/drawing/2014/main" id="{5AAEFC5E-7C71-4814-A40F-C2B28FE843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60;p34">
            <a:extLst>
              <a:ext uri="{FF2B5EF4-FFF2-40B4-BE49-F238E27FC236}">
                <a16:creationId xmlns:a16="http://schemas.microsoft.com/office/drawing/2014/main" id="{B8C5B213-A832-4E0D-A254-A375154A5D05}"/>
              </a:ext>
            </a:extLst>
          </p:cNvPr>
          <p:cNvSpPr/>
          <p:nvPr/>
        </p:nvSpPr>
        <p:spPr>
          <a:xfrm>
            <a:off x="75214" y="1238809"/>
            <a:ext cx="7295322" cy="755676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22" name="Google Shape;261;p34">
            <a:extLst>
              <a:ext uri="{FF2B5EF4-FFF2-40B4-BE49-F238E27FC236}">
                <a16:creationId xmlns:a16="http://schemas.microsoft.com/office/drawing/2014/main" id="{479C9CE7-B79C-409D-A3C9-0A71FCB8B3B7}"/>
              </a:ext>
            </a:extLst>
          </p:cNvPr>
          <p:cNvSpPr txBox="1">
            <a:spLocks/>
          </p:cNvSpPr>
          <p:nvPr/>
        </p:nvSpPr>
        <p:spPr>
          <a:xfrm>
            <a:off x="141475" y="273786"/>
            <a:ext cx="7295322" cy="1647600"/>
          </a:xfrm>
          <a:prstGeom prst="rect">
            <a:avLst/>
          </a:prstGeom>
          <a:noFill/>
          <a:ln>
            <a:noFill/>
          </a:ln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r>
              <a:rPr lang="es-ES" sz="5400" dirty="0"/>
              <a:t>PRÁCTICA 8</a:t>
            </a:r>
            <a:br>
              <a:rPr lang="es-ES" sz="4800" dirty="0"/>
            </a:br>
            <a:r>
              <a:rPr lang="es-ES" sz="2800" dirty="0">
                <a:solidFill>
                  <a:schemeClr val="dk1"/>
                </a:solidFill>
              </a:rPr>
              <a:t>Diseño de un generador de video VGA</a:t>
            </a:r>
            <a:endParaRPr lang="es-ES" sz="3600" dirty="0">
              <a:solidFill>
                <a:schemeClr val="dk1"/>
              </a:solidFill>
            </a:endParaRPr>
          </a:p>
        </p:txBody>
      </p:sp>
      <p:sp>
        <p:nvSpPr>
          <p:cNvPr id="23" name="Google Shape;620;p52">
            <a:extLst>
              <a:ext uri="{FF2B5EF4-FFF2-40B4-BE49-F238E27FC236}">
                <a16:creationId xmlns:a16="http://schemas.microsoft.com/office/drawing/2014/main" id="{85179FC6-218A-4EEF-A1CF-56244DA7259D}"/>
              </a:ext>
            </a:extLst>
          </p:cNvPr>
          <p:cNvSpPr txBox="1">
            <a:spLocks/>
          </p:cNvSpPr>
          <p:nvPr/>
        </p:nvSpPr>
        <p:spPr>
          <a:xfrm>
            <a:off x="627105" y="2195172"/>
            <a:ext cx="6136171" cy="223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000" b="0" i="0" u="none" strike="noStrike" cap="none">
                <a:solidFill>
                  <a:srgbClr val="FFFFFF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/>
            <a:r>
              <a:rPr lang="es-MX" i="1" dirty="0"/>
              <a:t>DISEÑO DIGITAL VLSI, Grupo 2</a:t>
            </a:r>
          </a:p>
          <a:p>
            <a:pPr marL="0" indent="0"/>
            <a:r>
              <a:rPr lang="es-MX" i="1" dirty="0"/>
              <a:t>Profesor: M.C. Gerardo Ariel Castillo García</a:t>
            </a:r>
          </a:p>
          <a:p>
            <a:pPr marL="0" indent="0"/>
            <a:r>
              <a:rPr lang="es-MX" i="1" dirty="0"/>
              <a:t>Equipo: 05</a:t>
            </a:r>
          </a:p>
          <a:p>
            <a:pPr marL="0" indent="0"/>
            <a:r>
              <a:rPr lang="es-MX" i="1" dirty="0"/>
              <a:t>- Bravo Luna Ivonne Monserrat</a:t>
            </a:r>
          </a:p>
          <a:p>
            <a:pPr marL="0" indent="0"/>
            <a:r>
              <a:rPr lang="es-MX" i="1" dirty="0"/>
              <a:t>- Díaz González Rivas Ángel Iñaqui</a:t>
            </a:r>
          </a:p>
          <a:p>
            <a:pPr marL="0" indent="0"/>
            <a:r>
              <a:rPr lang="es-MX" i="1" dirty="0"/>
              <a:t>- García Gallegos Samantha</a:t>
            </a:r>
          </a:p>
          <a:p>
            <a:pPr marL="0" indent="0"/>
            <a:r>
              <a:rPr lang="es-MX" i="1" dirty="0"/>
              <a:t>- </a:t>
            </a:r>
            <a:r>
              <a:rPr lang="es-MX" i="1" dirty="0" err="1"/>
              <a:t>Siliano</a:t>
            </a:r>
            <a:r>
              <a:rPr lang="es-MX" i="1" dirty="0"/>
              <a:t> Haller Rodrigo </a:t>
            </a:r>
          </a:p>
          <a:p>
            <a:pPr marL="0" indent="0"/>
            <a:endParaRPr lang="es-MX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AED9A4-EEF1-43F7-8E24-76A323CC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58" y="1291658"/>
            <a:ext cx="8437418" cy="24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 rotWithShape="1">
          <a:blip r:embed="rId3"/>
          <a:srcRect l="38277" t="3733" r="33301" b="47824"/>
          <a:stretch/>
        </p:blipFill>
        <p:spPr>
          <a:xfrm>
            <a:off x="4067163" y="0"/>
            <a:ext cx="5076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/>
          <p:nvPr/>
        </p:nvSpPr>
        <p:spPr>
          <a:xfrm rot="10800000" flipH="1">
            <a:off x="4067164" y="0"/>
            <a:ext cx="17715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39575" y="2802658"/>
            <a:ext cx="4241796" cy="1973400"/>
          </a:xfrm>
          <a:custGeom>
            <a:avLst/>
            <a:gdLst/>
            <a:ahLst/>
            <a:cxnLst/>
            <a:rect l="l" t="t" r="r" b="b"/>
            <a:pathLst>
              <a:path w="91212" h="62033" extrusionOk="0">
                <a:moveTo>
                  <a:pt x="18161" y="698"/>
                </a:moveTo>
                <a:cubicBezTo>
                  <a:pt x="29404" y="-806"/>
                  <a:pt x="58469" y="299"/>
                  <a:pt x="69955" y="2328"/>
                </a:cubicBezTo>
                <a:cubicBezTo>
                  <a:pt x="81442" y="4358"/>
                  <a:pt x="83845" y="4831"/>
                  <a:pt x="87080" y="12875"/>
                </a:cubicBezTo>
                <a:cubicBezTo>
                  <a:pt x="90315" y="20919"/>
                  <a:pt x="93233" y="42452"/>
                  <a:pt x="89366" y="50594"/>
                </a:cubicBezTo>
                <a:cubicBezTo>
                  <a:pt x="85499" y="58736"/>
                  <a:pt x="76770" y="60711"/>
                  <a:pt x="63879" y="61727"/>
                </a:cubicBezTo>
                <a:cubicBezTo>
                  <a:pt x="50989" y="62743"/>
                  <a:pt x="22507" y="61276"/>
                  <a:pt x="12023" y="56690"/>
                </a:cubicBezTo>
                <a:cubicBezTo>
                  <a:pt x="1539" y="52104"/>
                  <a:pt x="2562" y="41768"/>
                  <a:pt x="974" y="34211"/>
                </a:cubicBezTo>
                <a:cubicBezTo>
                  <a:pt x="-613" y="26655"/>
                  <a:pt x="-366" y="16937"/>
                  <a:pt x="2498" y="11351"/>
                </a:cubicBezTo>
                <a:cubicBezTo>
                  <a:pt x="5363" y="5766"/>
                  <a:pt x="6918" y="2202"/>
                  <a:pt x="18161" y="698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25000">
                <a:srgbClr val="A61DD3"/>
              </a:gs>
              <a:gs pos="50000">
                <a:schemeClr val="accent1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330204" y="3056586"/>
            <a:ext cx="4241796" cy="157891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PINES UTILIZADOS</a:t>
            </a:r>
            <a:endParaRPr sz="4800" dirty="0"/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5761397" y="-854049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A4DA2161-5F34-2A6F-5FFB-B3AAB6F089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235" y="163821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PINES UTILIZADOS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2513DA-E95D-4A52-B5D6-DD1CE70E3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11" y="1156855"/>
            <a:ext cx="8559515" cy="2219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0;p34"/>
          <p:cNvSpPr/>
          <p:nvPr/>
        </p:nvSpPr>
        <p:spPr>
          <a:xfrm>
            <a:off x="323837" y="2105690"/>
            <a:ext cx="3415608" cy="932119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BC01EB-0C87-4646-B7EB-6ED7FFE8C2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322"/>
          <a:stretch/>
        </p:blipFill>
        <p:spPr>
          <a:xfrm>
            <a:off x="4910940" y="0"/>
            <a:ext cx="4233060" cy="5139899"/>
          </a:xfrm>
          <a:prstGeom prst="rect">
            <a:avLst/>
          </a:prstGeom>
        </p:spPr>
      </p:pic>
      <p:sp>
        <p:nvSpPr>
          <p:cNvPr id="10" name="Google Shape;259;p34">
            <a:extLst>
              <a:ext uri="{FF2B5EF4-FFF2-40B4-BE49-F238E27FC236}">
                <a16:creationId xmlns:a16="http://schemas.microsoft.com/office/drawing/2014/main" id="{7E9BFD8B-C960-49CC-AC85-EDCDB64D8211}"/>
              </a:ext>
            </a:extLst>
          </p:cNvPr>
          <p:cNvSpPr/>
          <p:nvPr/>
        </p:nvSpPr>
        <p:spPr>
          <a:xfrm>
            <a:off x="4463851" y="-3601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61;p34">
            <a:extLst>
              <a:ext uri="{FF2B5EF4-FFF2-40B4-BE49-F238E27FC236}">
                <a16:creationId xmlns:a16="http://schemas.microsoft.com/office/drawing/2014/main" id="{EBEB3A64-050D-4FEF-9764-A557B7D429E9}"/>
              </a:ext>
            </a:extLst>
          </p:cNvPr>
          <p:cNvSpPr txBox="1">
            <a:spLocks/>
          </p:cNvSpPr>
          <p:nvPr/>
        </p:nvSpPr>
        <p:spPr>
          <a:xfrm>
            <a:off x="418605" y="1281890"/>
            <a:ext cx="5927949" cy="1647600"/>
          </a:xfrm>
          <a:prstGeom prst="rect">
            <a:avLst/>
          </a:prstGeom>
          <a:noFill/>
          <a:ln>
            <a:noFill/>
          </a:ln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r>
              <a:rPr lang="es-MX" sz="5400" dirty="0"/>
              <a:t>FUNCIONAMIENTO</a:t>
            </a:r>
            <a:br>
              <a:rPr lang="es-MX" sz="5400" dirty="0"/>
            </a:br>
            <a:r>
              <a:rPr lang="es-MX" sz="4000" dirty="0">
                <a:solidFill>
                  <a:schemeClr val="dk1"/>
                </a:solidFill>
              </a:rPr>
              <a:t>EJERCICIO 8.3</a:t>
            </a:r>
          </a:p>
        </p:txBody>
      </p:sp>
      <p:pic>
        <p:nvPicPr>
          <p:cNvPr id="12" name="Google Shape;263;p34">
            <a:extLst>
              <a:ext uri="{FF2B5EF4-FFF2-40B4-BE49-F238E27FC236}">
                <a16:creationId xmlns:a16="http://schemas.microsoft.com/office/drawing/2014/main" id="{E3485AF2-B7AF-41D4-AB50-71EE162043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30287" y="2942962"/>
            <a:ext cx="2511454" cy="20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4;p34">
            <a:extLst>
              <a:ext uri="{FF2B5EF4-FFF2-40B4-BE49-F238E27FC236}">
                <a16:creationId xmlns:a16="http://schemas.microsoft.com/office/drawing/2014/main" id="{9DAE26F5-5811-455A-89F7-7AAD3D7BC0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4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1DB571-A902-4906-9CD2-FEBFB12BC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1" y="526474"/>
            <a:ext cx="3903673" cy="21986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E57134-897B-42E8-9536-675CF1BBF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71750"/>
            <a:ext cx="4178071" cy="234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¡G</a:t>
            </a:r>
            <a:r>
              <a:rPr lang="en" dirty="0"/>
              <a:t>RACIAS POR SU ATENCIÓN!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68298" y="2727626"/>
            <a:ext cx="5294009" cy="209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 algn="just"/>
            <a:r>
              <a:rPr lang="en-US" sz="2000" b="1" dirty="0" err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Práctica</a:t>
            </a:r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 8. </a:t>
            </a:r>
            <a:r>
              <a:rPr lang="es-ES" sz="2000" dirty="0"/>
              <a:t>Diseño de un generador de video VGA </a:t>
            </a:r>
            <a:r>
              <a:rPr lang="es-ES" sz="2000" dirty="0">
                <a:solidFill>
                  <a:schemeClr val="tx1"/>
                </a:solidFill>
              </a:rPr>
              <a:t>-    </a:t>
            </a:r>
            <a:r>
              <a:rPr lang="en-US" dirty="0">
                <a:solidFill>
                  <a:schemeClr val="tx1"/>
                </a:solidFill>
              </a:rPr>
              <a:t>Bravo Luna Ivonne Monserrat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Díaz González Rivas Ángel Iñaqui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García Gallegos Samantha</a:t>
            </a:r>
          </a:p>
          <a:p>
            <a:pPr marL="285750" indent="-285750">
              <a:buFontTx/>
              <a:buChar char="-"/>
            </a:pPr>
            <a:r>
              <a:rPr lang="es-MX" dirty="0" err="1">
                <a:solidFill>
                  <a:schemeClr val="tx1"/>
                </a:solidFill>
              </a:rPr>
              <a:t>Siliano</a:t>
            </a:r>
            <a:r>
              <a:rPr lang="es-MX" dirty="0">
                <a:solidFill>
                  <a:schemeClr val="tx1"/>
                </a:solidFill>
              </a:rPr>
              <a:t> Haller Rodrigo </a:t>
            </a: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</a:t>
            </a:r>
            <a:r>
              <a:rPr lang="es-MX" dirty="0" err="1"/>
              <a:t>ibliografía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46981" y="1725825"/>
            <a:ext cx="5294009" cy="310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BIBLIOGRAFÍA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</a:rPr>
              <a:t>(S/f). Recuperado el 13 de septiembre de 2024, de 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http://chrome-extension://efaidnbmnnnibpcajpcglclefindmkaj/http://cimogsys.espoch.edu.ec/direccion-publicaciones/public/docs/books/2019-09-19-195937-96%20Introducci%C3%B3n%20al%20VHDL.pdf</a:t>
            </a:r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just"/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(S/f-b). Recuperado el 13</a:t>
            </a:r>
            <a:r>
              <a:rPr lang="es-ES" sz="105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septiembre de 2024, de 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http://chrome-extension://efaidnbmnnnibpcajpcglclefindmkaj/https://catedras.facet.unt.edu.ar/de/wp-content/uploads/sites/61/2015/01/VLSI-1.pdf</a:t>
            </a:r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/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(S/f-c). Recuperado el 13 de Septiembre de 2024, de http://chrome-extension://efaidnbmnnnibpcajpcglclefindmkaj/https://uvadoc.uva.es/bitstream/handle/10324/11863/TFG-P-204.pdf?sequence=1</a:t>
            </a:r>
            <a:endParaRPr lang="es-MX" sz="1000" dirty="0">
              <a:solidFill>
                <a:schemeClr val="tx1"/>
              </a:solidFill>
              <a:latin typeface="+mn-lt"/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4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/>
          <p:nvPr/>
        </p:nvSpPr>
        <p:spPr>
          <a:xfrm>
            <a:off x="4100960" y="385719"/>
            <a:ext cx="4673792" cy="1934224"/>
          </a:xfrm>
          <a:custGeom>
            <a:avLst/>
            <a:gdLst/>
            <a:ahLst/>
            <a:cxnLst/>
            <a:rect l="l" t="t" r="r" b="b"/>
            <a:pathLst>
              <a:path w="52308" h="41942" extrusionOk="0">
                <a:moveTo>
                  <a:pt x="40862" y="41060"/>
                </a:moveTo>
                <a:cubicBezTo>
                  <a:pt x="34420" y="42693"/>
                  <a:pt x="18778" y="41903"/>
                  <a:pt x="12261" y="39960"/>
                </a:cubicBezTo>
                <a:cubicBezTo>
                  <a:pt x="5744" y="38017"/>
                  <a:pt x="3549" y="34828"/>
                  <a:pt x="1762" y="29401"/>
                </a:cubicBezTo>
                <a:cubicBezTo>
                  <a:pt x="-24" y="23974"/>
                  <a:pt x="-998" y="12226"/>
                  <a:pt x="1542" y="7400"/>
                </a:cubicBezTo>
                <a:cubicBezTo>
                  <a:pt x="4082" y="2574"/>
                  <a:pt x="10234" y="1350"/>
                  <a:pt x="17002" y="445"/>
                </a:cubicBezTo>
                <a:cubicBezTo>
                  <a:pt x="23770" y="-460"/>
                  <a:pt x="36433" y="1"/>
                  <a:pt x="42148" y="1969"/>
                </a:cubicBezTo>
                <a:cubicBezTo>
                  <a:pt x="47863" y="3938"/>
                  <a:pt x="49832" y="7557"/>
                  <a:pt x="51292" y="12256"/>
                </a:cubicBezTo>
                <a:cubicBezTo>
                  <a:pt x="52753" y="16955"/>
                  <a:pt x="52649" y="25362"/>
                  <a:pt x="50911" y="30163"/>
                </a:cubicBezTo>
                <a:cubicBezTo>
                  <a:pt x="49173" y="34964"/>
                  <a:pt x="47304" y="39427"/>
                  <a:pt x="40862" y="4106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accent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440" name="Google Shape;440;p46"/>
          <p:cNvSpPr txBox="1">
            <a:spLocks noGrp="1"/>
          </p:cNvSpPr>
          <p:nvPr>
            <p:ph type="title"/>
          </p:nvPr>
        </p:nvSpPr>
        <p:spPr>
          <a:xfrm>
            <a:off x="4278716" y="668285"/>
            <a:ext cx="4248716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/>
              <a:t>EJERCICIO 8.3</a:t>
            </a:r>
            <a:br>
              <a:rPr lang="es-MX" sz="4800" dirty="0"/>
            </a:br>
            <a:r>
              <a:rPr lang="es-ES" sz="2400" dirty="0"/>
              <a:t>Realice el generador de video VGA</a:t>
            </a:r>
            <a:endParaRPr sz="4800" dirty="0"/>
          </a:p>
        </p:txBody>
      </p:sp>
      <p:sp>
        <p:nvSpPr>
          <p:cNvPr id="3" name="Google Shape;439;p46"/>
          <p:cNvSpPr txBox="1">
            <a:spLocks/>
          </p:cNvSpPr>
          <p:nvPr/>
        </p:nvSpPr>
        <p:spPr>
          <a:xfrm flipH="1">
            <a:off x="3698352" y="2466095"/>
            <a:ext cx="4935639" cy="1860739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4000" b="0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pPr algn="just"/>
            <a:r>
              <a:rPr lang="es-ES" sz="1400" dirty="0"/>
              <a:t>Ejercicio 8.1: El alumno unirá los distintos procesos en uno solo y mostrará sus resultados en un</a:t>
            </a:r>
          </a:p>
          <a:p>
            <a:pPr algn="just"/>
            <a:r>
              <a:rPr lang="es-ES" sz="1400" dirty="0"/>
              <a:t>monitor VGA</a:t>
            </a:r>
          </a:p>
          <a:p>
            <a:pPr algn="just"/>
            <a:r>
              <a:rPr lang="es-ES" sz="1400" dirty="0"/>
              <a:t>Ejercicio 8.2: Dibujar un cuadro de un color en cada esquina, del monitor VGA, solo modificando el</a:t>
            </a:r>
          </a:p>
          <a:p>
            <a:pPr algn="just"/>
            <a:r>
              <a:rPr lang="es-ES" sz="1400" dirty="0"/>
              <a:t>proceso de “generador de imagen”.</a:t>
            </a:r>
          </a:p>
          <a:p>
            <a:pPr algn="just"/>
            <a:r>
              <a:rPr lang="es-ES" sz="1400" dirty="0"/>
              <a:t>Ejercicio 8.3 Realice el generador de video VGA por módulos: 1) gen25mhz 2) control VGA (Sincronía</a:t>
            </a:r>
          </a:p>
          <a:p>
            <a:pPr algn="just"/>
            <a:r>
              <a:rPr lang="es-ES" sz="1400" dirty="0"/>
              <a:t>H, V y reloj pixel) y 3) generador de imagen</a:t>
            </a:r>
            <a:endParaRPr lang="es-MX" sz="14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6F796E7-E293-4536-B433-924A1275E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584"/>
          <a:stretch/>
        </p:blipFill>
        <p:spPr>
          <a:xfrm>
            <a:off x="0" y="-15108"/>
            <a:ext cx="3698352" cy="5158608"/>
          </a:xfrm>
          <a:prstGeom prst="rect">
            <a:avLst/>
          </a:prstGeom>
        </p:spPr>
      </p:pic>
      <p:sp>
        <p:nvSpPr>
          <p:cNvPr id="12" name="Google Shape;437;p46">
            <a:extLst>
              <a:ext uri="{FF2B5EF4-FFF2-40B4-BE49-F238E27FC236}">
                <a16:creationId xmlns:a16="http://schemas.microsoft.com/office/drawing/2014/main" id="{ED7C6295-1685-4F57-9774-3A161FA0B733}"/>
              </a:ext>
            </a:extLst>
          </p:cNvPr>
          <p:cNvSpPr/>
          <p:nvPr/>
        </p:nvSpPr>
        <p:spPr>
          <a:xfrm flipH="1">
            <a:off x="2401695" y="6175"/>
            <a:ext cx="13431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" name="Google Shape;442;p46">
            <a:extLst>
              <a:ext uri="{FF2B5EF4-FFF2-40B4-BE49-F238E27FC236}">
                <a16:creationId xmlns:a16="http://schemas.microsoft.com/office/drawing/2014/main" id="{E8D300D3-DEA2-4E68-81CD-2C6F146B14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31911">
            <a:off x="-1142999" y="-909211"/>
            <a:ext cx="2511457" cy="20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43;p46">
            <a:extLst>
              <a:ext uri="{FF2B5EF4-FFF2-40B4-BE49-F238E27FC236}">
                <a16:creationId xmlns:a16="http://schemas.microsoft.com/office/drawing/2014/main" id="{4D0487A9-3DFB-48CF-927C-C650EDE1A7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36435"/>
          <a:stretch/>
        </p:blipFill>
        <p:spPr>
          <a:xfrm rot="5399979">
            <a:off x="-6640" y="3391554"/>
            <a:ext cx="1596394" cy="203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C87D04-C277-47B7-907A-30E94855F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27" y="928800"/>
            <a:ext cx="8326582" cy="3583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26489D-A3F2-4E32-AB04-0542411E8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19" y="978417"/>
            <a:ext cx="8050362" cy="3445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6E545D-A5E9-414C-8B0B-9DCF440B4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73" y="1006011"/>
            <a:ext cx="8230470" cy="35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558238-91C6-4806-9C7C-D443FF962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45" y="995931"/>
            <a:ext cx="7800109" cy="328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0C2DE6-ADA1-4134-B40D-B1022D9F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49" y="1100974"/>
            <a:ext cx="7717501" cy="33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27604B-1DEE-4CE1-A65C-A8613DCF8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28800"/>
            <a:ext cx="8188036" cy="350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4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E15914-202C-4E12-875B-4A7FE687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92" y="928800"/>
            <a:ext cx="8176690" cy="350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averse Newsletter by Slidesgo">
  <a:themeElements>
    <a:clrScheme name="Simple Light">
      <a:dk1>
        <a:srgbClr val="FFFFFF"/>
      </a:dk1>
      <a:lt1>
        <a:srgbClr val="F0CA98"/>
      </a:lt1>
      <a:dk2>
        <a:srgbClr val="8058DE"/>
      </a:dk2>
      <a:lt2>
        <a:srgbClr val="870FF9"/>
      </a:lt2>
      <a:accent1>
        <a:srgbClr val="C52BAD"/>
      </a:accent1>
      <a:accent2>
        <a:srgbClr val="5E0045"/>
      </a:accent2>
      <a:accent3>
        <a:srgbClr val="69E2D9"/>
      </a:accent3>
      <a:accent4>
        <a:srgbClr val="1D2686"/>
      </a:accent4>
      <a:accent5>
        <a:srgbClr val="010D2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340</Words>
  <Application>Microsoft Office PowerPoint</Application>
  <PresentationFormat>Presentación en pantalla (16:9)</PresentationFormat>
  <Paragraphs>43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Federo</vt:lpstr>
      <vt:lpstr>Gemunu Libre</vt:lpstr>
      <vt:lpstr>Orbitron</vt:lpstr>
      <vt:lpstr>Orbitron Black</vt:lpstr>
      <vt:lpstr>Metaverse Newsletter by Slidesgo</vt:lpstr>
      <vt:lpstr>Presentación de PowerPoint</vt:lpstr>
      <vt:lpstr>EJERCICIO 8.3 Realice el generador de video VGA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CÓDIGO EN VHDL</vt:lpstr>
      <vt:lpstr>PINES UTILIZADOS</vt:lpstr>
      <vt:lpstr>PINES UTILIZADOS</vt:lpstr>
      <vt:lpstr>Presentación de PowerPoint</vt:lpstr>
      <vt:lpstr>Presentación de PowerPoint</vt:lpstr>
      <vt:lpstr>¡GRACIAS POR SU ATENCIÓN!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¿PARA QUÉ SIRVE FLEX Y YACC?</dc:title>
  <dc:creator>Ivonne Bravo Luna</dc:creator>
  <cp:lastModifiedBy>Samantha Garcia</cp:lastModifiedBy>
  <cp:revision>76</cp:revision>
  <dcterms:modified xsi:type="dcterms:W3CDTF">2024-10-21T02:10:36Z</dcterms:modified>
</cp:coreProperties>
</file>